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73" r:id="rId1"/>
  </p:sldMasterIdLst>
  <p:notesMasterIdLst>
    <p:notesMasterId r:id="rId7"/>
  </p:notesMasterIdLst>
  <p:sldIdLst>
    <p:sldId id="286" r:id="rId2"/>
    <p:sldId id="294" r:id="rId3"/>
    <p:sldId id="309" r:id="rId4"/>
    <p:sldId id="310" r:id="rId5"/>
    <p:sldId id="311" r:id="rId6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11919"/>
    <a:srgbClr val="3F84B8"/>
    <a:srgbClr val="4AA7B7"/>
    <a:srgbClr val="385CB7"/>
    <a:srgbClr val="236CB5"/>
    <a:srgbClr val="6C0000"/>
    <a:srgbClr val="1F4E79"/>
    <a:srgbClr val="9A3B3B"/>
    <a:srgbClr val="9966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6" autoAdjust="0"/>
    <p:restoredTop sz="86400" autoAdjust="0"/>
  </p:normalViewPr>
  <p:slideViewPr>
    <p:cSldViewPr>
      <p:cViewPr varScale="1">
        <p:scale>
          <a:sx n="114" d="100"/>
          <a:sy n="114" d="100"/>
        </p:scale>
        <p:origin x="154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812" y="-78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5" tIns="45722" rIns="91445" bIns="45722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5" tIns="45722" rIns="91445" bIns="45722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48100" y="0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4" tIns="46082" rIns="92164" bIns="460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47" algn="l"/>
                <a:tab pos="1828896" algn="l"/>
                <a:tab pos="2743343" algn="l"/>
                <a:tab pos="3657792" algn="l"/>
                <a:tab pos="4572239" algn="l"/>
                <a:tab pos="5486688" algn="l"/>
                <a:tab pos="6401135" algn="l"/>
                <a:tab pos="7315584" algn="l"/>
                <a:tab pos="8230031" algn="l"/>
                <a:tab pos="9144480" algn="l"/>
                <a:tab pos="10058927" algn="l"/>
              </a:tabLst>
              <a:defRPr sz="1200">
                <a:solidFill>
                  <a:srgbClr val="000000"/>
                </a:solidFill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8050"/>
            <a:ext cx="5438775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4" tIns="46082" rIns="92164" bIns="46082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0" y="9431338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5" tIns="45722" rIns="91445" bIns="45722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31338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4" tIns="46082" rIns="92164" bIns="460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210BEFD6-CBF5-4533-989B-A15CF7C10A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42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AB5C4B-EB26-4635-8AA1-94E2A38CF9C5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844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AB5C4B-EB26-4635-8AA1-94E2A38CF9C5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2565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AB5C4B-EB26-4635-8AA1-94E2A38CF9C5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4646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AB5C4B-EB26-4635-8AA1-94E2A38CF9C5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976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0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6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859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71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66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5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36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6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58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0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29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609600" y="908050"/>
            <a:ext cx="7956550" cy="10795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Line 2"/>
          <p:cNvSpPr/>
          <p:nvPr/>
        </p:nvSpPr>
        <p:spPr>
          <a:xfrm>
            <a:off x="609600" y="6381750"/>
            <a:ext cx="7924800" cy="1588"/>
          </a:xfrm>
          <a:prstGeom prst="line">
            <a:avLst/>
          </a:prstGeom>
          <a:ln w="324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122614" y="6245225"/>
            <a:ext cx="2897187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6553201" y="6453188"/>
            <a:ext cx="1979613" cy="3603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15" smtClean="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007F9F7-5793-488A-BF21-08788E23C7B5}" type="slidenum">
              <a:rPr lang="ru-RU" altLang="ru-RU"/>
              <a:pPr>
                <a:defRPr/>
              </a:pPr>
              <a:t>‹#›</a:t>
            </a:fld>
            <a:endParaRPr lang="ru-RU" altLang="ru-RU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5" name="PlaceHolder 6"/>
          <p:cNvSpPr>
            <a:spLocks noGrp="1"/>
          </p:cNvSpPr>
          <p:nvPr>
            <p:ph type="title"/>
          </p:nvPr>
        </p:nvSpPr>
        <p:spPr bwMode="auto">
          <a:xfrm>
            <a:off x="457200" y="273052"/>
            <a:ext cx="82296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Для правки текста заголовка щёлкните мышью</a:t>
            </a:r>
          </a:p>
        </p:txBody>
      </p:sp>
      <p:sp>
        <p:nvSpPr>
          <p:cNvPr id="2056" name="PlaceHolder 7"/>
          <p:cNvSpPr>
            <a:spLocks noGrp="1"/>
          </p:cNvSpPr>
          <p:nvPr>
            <p:ph type="body"/>
          </p:nvPr>
        </p:nvSpPr>
        <p:spPr bwMode="auto">
          <a:xfrm>
            <a:off x="457200" y="1604965"/>
            <a:ext cx="8229600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Для правки структуры щёлкните мышью</a:t>
            </a:r>
          </a:p>
          <a:p>
            <a:pPr lvl="1"/>
            <a:r>
              <a:rPr lang="ru-RU" altLang="ru-RU"/>
              <a:t>Второй уровень структуры</a:t>
            </a:r>
          </a:p>
          <a:p>
            <a:pPr lvl="2"/>
            <a:r>
              <a:rPr lang="ru-RU" altLang="ru-RU"/>
              <a:t>Третий уровень структуры</a:t>
            </a:r>
          </a:p>
          <a:p>
            <a:pPr lvl="3"/>
            <a:r>
              <a:rPr lang="ru-RU" altLang="ru-RU"/>
              <a:t>Четвёртый уровень структуры</a:t>
            </a:r>
          </a:p>
          <a:p>
            <a:pPr lvl="4"/>
            <a:r>
              <a:rPr lang="ru-RU" altLang="ru-RU"/>
              <a:t>Пятый уровень структуры</a:t>
            </a:r>
          </a:p>
          <a:p>
            <a:pPr lvl="4"/>
            <a:r>
              <a:rPr lang="ru-RU" altLang="ru-RU"/>
              <a:t>Шестой уровень структуры</a:t>
            </a:r>
          </a:p>
          <a:p>
            <a:pPr lvl="4"/>
            <a:r>
              <a:rPr lang="ru-RU" altLang="ru-RU"/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81541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ftr="0" dt="0"/>
  <p:txStyles>
    <p:titleStyle>
      <a:lvl1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2pPr>
      <a:lvl3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3pPr>
      <a:lvl4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4pPr>
      <a:lvl5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5pPr>
      <a:lvl6pPr marL="3828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6pPr>
      <a:lvl7pPr marL="765667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7pPr>
      <a:lvl8pPr marL="1148501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8pPr>
      <a:lvl9pPr marL="15313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9pPr>
    </p:titleStyle>
    <p:bodyStyle>
      <a:lvl1pPr marL="397130" indent="-297481" algn="l" defTabSz="842618" rtl="0" eaLnBrk="0" fontAlgn="base" hangingPunct="0">
        <a:lnSpc>
          <a:spcPct val="90000"/>
        </a:lnSpc>
        <a:spcBef>
          <a:spcPts val="1304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92" kern="1200">
          <a:solidFill>
            <a:schemeClr val="tx1"/>
          </a:solidFill>
          <a:latin typeface="+mn-lt"/>
          <a:ea typeface="+mn-ea"/>
          <a:cs typeface="+mn-cs"/>
        </a:defRPr>
      </a:lvl1pPr>
      <a:lvl2pPr marL="631597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2320987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4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4982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6979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9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9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9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9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8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98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98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98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07504" y="1556792"/>
            <a:ext cx="903649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400" b="1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a typeface="Verdana" panose="020B0604030504040204" pitchFamily="34" charset="0"/>
                <a:cs typeface="Verdana" panose="020B0604030504040204" pitchFamily="34" charset="0"/>
              </a:rPr>
              <a:t>Алгоритм организации </a:t>
            </a:r>
          </a:p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a typeface="Verdana" panose="020B0604030504040204" pitchFamily="34" charset="0"/>
                <a:cs typeface="Verdana" panose="020B0604030504040204" pitchFamily="34" charset="0"/>
              </a:rPr>
              <a:t>дистанционного обучения </a:t>
            </a:r>
          </a:p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a typeface="Verdana" panose="020B0604030504040204" pitchFamily="34" charset="0"/>
                <a:cs typeface="Verdana" panose="020B0604030504040204" pitchFamily="34" charset="0"/>
              </a:rPr>
              <a:t>в МАОУ СОШ № 40 города Тюмени</a:t>
            </a:r>
          </a:p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a typeface="Verdana" panose="020B0604030504040204" pitchFamily="34" charset="0"/>
                <a:cs typeface="Verdana" panose="020B0604030504040204" pitchFamily="34" charset="0"/>
              </a:rPr>
              <a:t>в период введения </a:t>
            </a:r>
          </a:p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a typeface="Verdana" panose="020B0604030504040204" pitchFamily="34" charset="0"/>
                <a:cs typeface="Verdana" panose="020B0604030504040204" pitchFamily="34" charset="0"/>
              </a:rPr>
              <a:t>ограничительных мер/карантина/ актированных дней и т.п.</a:t>
            </a: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1043608" y="6446838"/>
            <a:ext cx="75607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1pPr>
            <a:lvl2pPr marL="457200" indent="-209550">
              <a:lnSpc>
                <a:spcPct val="90000"/>
              </a:lnSpc>
              <a:spcBef>
                <a:spcPts val="463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2pPr>
            <a:lvl3pPr marL="914400" indent="-209550">
              <a:lnSpc>
                <a:spcPct val="90000"/>
              </a:lnSpc>
              <a:spcBef>
                <a:spcPts val="463"/>
              </a:spcBef>
              <a:buFont typeface="Arial" charset="0"/>
              <a:buChar char="•"/>
              <a:defRPr sz="17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3pPr>
            <a:lvl4pPr marL="1371600" indent="-209550">
              <a:lnSpc>
                <a:spcPct val="90000"/>
              </a:lnSpc>
              <a:spcBef>
                <a:spcPts val="46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4pPr>
            <a:lvl5pPr marL="1828800" indent="-209550">
              <a:lnSpc>
                <a:spcPct val="90000"/>
              </a:lnSpc>
              <a:spcBef>
                <a:spcPts val="46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5pPr>
            <a:lvl6pPr indent="-209550" eaLnBrk="0" fontAlgn="base" hangingPunct="0">
              <a:lnSpc>
                <a:spcPct val="90000"/>
              </a:lnSpc>
              <a:spcBef>
                <a:spcPts val="46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6pPr>
            <a:lvl7pPr indent="-209550" eaLnBrk="0" fontAlgn="base" hangingPunct="0">
              <a:lnSpc>
                <a:spcPct val="90000"/>
              </a:lnSpc>
              <a:spcBef>
                <a:spcPts val="46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7pPr>
            <a:lvl8pPr indent="-209550" eaLnBrk="0" fontAlgn="base" hangingPunct="0">
              <a:lnSpc>
                <a:spcPct val="90000"/>
              </a:lnSpc>
              <a:spcBef>
                <a:spcPts val="46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8pPr>
            <a:lvl9pPr indent="-209550" eaLnBrk="0" fontAlgn="base" hangingPunct="0">
              <a:lnSpc>
                <a:spcPct val="90000"/>
              </a:lnSpc>
              <a:spcBef>
                <a:spcPts val="46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9pPr>
          </a:lstStyle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/>
              <a:t>01.02.2024</a:t>
            </a:r>
            <a:endParaRPr lang="ru-RU" altLang="ru-RU" sz="1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191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536575" y="476672"/>
            <a:ext cx="8607425" cy="29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2pPr>
            <a:lvl3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3pPr>
            <a:lvl4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4pPr>
            <a:lvl5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5pPr>
            <a:lvl6pPr marL="382834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6pPr>
            <a:lvl7pPr marL="765667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7pPr>
            <a:lvl8pPr marL="1148501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8pPr>
            <a:lvl9pPr marL="1531334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Нормативная база</a:t>
            </a: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733592" y="1384079"/>
            <a:ext cx="7942864" cy="2116929"/>
          </a:xfrm>
          <a:custGeom>
            <a:avLst/>
            <a:gdLst>
              <a:gd name="T0" fmla="*/ 0 w 3981450"/>
              <a:gd name="T1" fmla="*/ 0 h 635000"/>
              <a:gd name="T2" fmla="*/ 3981450 w 3981450"/>
              <a:gd name="T3" fmla="*/ 0 h 635000"/>
              <a:gd name="T4" fmla="*/ 3981450 w 3981450"/>
              <a:gd name="T5" fmla="*/ 0 h 635000"/>
              <a:gd name="T6" fmla="*/ 3981450 w 3981450"/>
              <a:gd name="T7" fmla="*/ 635000 h 635000"/>
              <a:gd name="T8" fmla="*/ 3981450 w 3981450"/>
              <a:gd name="T9" fmla="*/ 635000 h 635000"/>
              <a:gd name="T10" fmla="*/ 0 w 3981450"/>
              <a:gd name="T11" fmla="*/ 635000 h 635000"/>
              <a:gd name="T12" fmla="*/ 0 w 3981450"/>
              <a:gd name="T13" fmla="*/ 635000 h 635000"/>
              <a:gd name="T14" fmla="*/ 0 w 3981450"/>
              <a:gd name="T15" fmla="*/ 0 h 635000"/>
              <a:gd name="T16" fmla="*/ 0 w 3981450"/>
              <a:gd name="T17" fmla="*/ 0 h 635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81450"/>
              <a:gd name="T28" fmla="*/ 0 h 635000"/>
              <a:gd name="T29" fmla="*/ 3981450 w 3981450"/>
              <a:gd name="T30" fmla="*/ 635000 h 635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81450" h="635000">
                <a:moveTo>
                  <a:pt x="0" y="0"/>
                </a:moveTo>
                <a:lnTo>
                  <a:pt x="3981450" y="0"/>
                </a:lnTo>
                <a:lnTo>
                  <a:pt x="3981450" y="635000"/>
                </a:lnTo>
                <a:lnTo>
                  <a:pt x="0" y="635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 anchor="ctr"/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404040"/>
                </a:solidFill>
                <a:latin typeface="Century Gothic" panose="020B0502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icrosoft YaHei" panose="020B0503020204020204" pitchFamily="34" charset="-122"/>
              </a:defRPr>
            </a:lvl9pPr>
          </a:lstStyle>
          <a:p>
            <a:pPr marL="285750" indent="-285750" algn="just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</a:tabLst>
            </a:pPr>
            <a:r>
              <a:rPr lang="ru-RU" altLang="ru-RU" sz="16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закон от 29.12.2012 №273-ФЗ «Об образовании в Российской Федерации» (в ред. от 01.03.2020, ст. 16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Реализация образовательных программ с применением электронного обучения и дистанционных образовательных технологий</a:t>
            </a:r>
            <a:r>
              <a:rPr lang="ru-RU" altLang="ru-RU" sz="16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  <a:p>
            <a:pPr marL="285750" indent="-285750" algn="just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программ, утвержденный приказом Министерства образования и науки Российской Федерации от 23.08.2017 №816</a:t>
            </a:r>
          </a:p>
          <a:p>
            <a:pPr marL="285750" indent="-285750" algn="just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Письмо Минпросвещения России от 19.03.2020 №ГД-39/04 «О направлении методических рекомендаций»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11560" y="1268760"/>
            <a:ext cx="0" cy="24482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11560" y="4149080"/>
            <a:ext cx="0" cy="617750"/>
          </a:xfrm>
          <a:prstGeom prst="line">
            <a:avLst/>
          </a:prstGeom>
          <a:ln w="38100">
            <a:solidFill>
              <a:srgbClr val="E119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ject 49"/>
          <p:cNvSpPr txBox="1"/>
          <p:nvPr/>
        </p:nvSpPr>
        <p:spPr>
          <a:xfrm>
            <a:off x="646034" y="4292446"/>
            <a:ext cx="8497966" cy="36069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GB"/>
            </a:defPPr>
            <a:lvl1pPr>
              <a:defRPr sz="1600" b="1">
                <a:solidFill>
                  <a:srgbClr val="006699"/>
                </a:solidFill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algn="just"/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</a:rPr>
              <a:t>Дистанционное обучение – это обучение с применением электронных образовательных ресурсов посредством дистанционных образовательных технологий и сервисов</a:t>
            </a:r>
          </a:p>
        </p:txBody>
      </p:sp>
      <p:sp>
        <p:nvSpPr>
          <p:cNvPr id="14" name="object 49"/>
          <p:cNvSpPr txBox="1"/>
          <p:nvPr/>
        </p:nvSpPr>
        <p:spPr>
          <a:xfrm>
            <a:off x="646034" y="4910846"/>
            <a:ext cx="8246446" cy="118245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GB"/>
            </a:defPPr>
            <a:lvl1pPr>
              <a:defRPr sz="1600" b="1">
                <a:solidFill>
                  <a:srgbClr val="006699"/>
                </a:solidFill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</a:rPr>
              <a:t>Электронные образовательные ресурсы (ЭОР)</a:t>
            </a:r>
            <a:r>
              <a:rPr lang="ru-RU" sz="1400" b="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</a:rPr>
              <a:t> – веб-платформы, веб-тренажеры, </a:t>
            </a:r>
            <a:r>
              <a:rPr lang="ru-RU" sz="1400" b="0" dirty="0" err="1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</a:rPr>
              <a:t>видеоуроки</a:t>
            </a:r>
            <a:r>
              <a:rPr lang="ru-RU" sz="1400" b="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</a:rPr>
              <a:t>, виртуальные экскурсии и т.п.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b="0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</a:rPr>
              <a:t>Дистанционные технологии (ДТ) </a:t>
            </a:r>
            <a:r>
              <a:rPr lang="ru-RU" sz="1400" b="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</a:rPr>
              <a:t>– видеоконференцсвязь с использованием платформы </a:t>
            </a:r>
            <a:r>
              <a:rPr lang="ru-RU" sz="1400" b="0" dirty="0" err="1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</a:rPr>
              <a:t>Сферум</a:t>
            </a:r>
            <a:r>
              <a:rPr lang="ru-RU" sz="1400" b="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</a:rPr>
              <a:t>, электронный дневник/журнал АИС «Электронная школа ТО» и др.</a:t>
            </a:r>
          </a:p>
        </p:txBody>
      </p:sp>
      <p:sp>
        <p:nvSpPr>
          <p:cNvPr id="8" name="Номер слайда 1"/>
          <p:cNvSpPr txBox="1">
            <a:spLocks/>
          </p:cNvSpPr>
          <p:nvPr/>
        </p:nvSpPr>
        <p:spPr>
          <a:xfrm>
            <a:off x="8712773" y="6491600"/>
            <a:ext cx="359413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v"/>
              <a:defRPr sz="2800" b="1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71869A-3EAC-4FE1-ADC7-6EDE24F09D2E}" type="slidenum">
              <a:rPr lang="ru-RU" altLang="ru-RU" sz="1400" b="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323747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211" y="1052736"/>
            <a:ext cx="8677277" cy="5803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1. Составление, утверждение и своевременное доведение до родителей расписания занятий на каждый день </a:t>
            </a:r>
            <a:r>
              <a:rPr lang="ru-RU" sz="1600" b="1" dirty="0">
                <a:solidFill>
                  <a:schemeClr val="tx1"/>
                </a:solidFill>
                <a:ea typeface="Verdana" panose="020B0604030504040204" pitchFamily="34" charset="0"/>
              </a:rPr>
              <a:t>на период дистанционного обучения. 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Расписание формируется в соответствии с учебным планом по каждой дисциплине, предусматривая дифференциацию по классам и сокращение времени проведения одного «урока» </a:t>
            </a:r>
            <a:r>
              <a:rPr lang="ru-RU" sz="1600" b="1" dirty="0">
                <a:solidFill>
                  <a:schemeClr val="tx1"/>
                </a:solidFill>
                <a:ea typeface="Verdana" panose="020B0604030504040204" pitchFamily="34" charset="0"/>
              </a:rPr>
              <a:t>до 30 минут</a:t>
            </a: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. При этом 3-4 урока планируются с применением дистанционных образовательных технологий (с установлением видеосвязи с учителем), остальные в формате электронного обучения (доведения задания до обучающихся посредством Электронной школы Тюменской области с последующей обратной связью).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2. Определение </a:t>
            </a:r>
            <a:r>
              <a:rPr lang="ru-RU" sz="1600" b="1" dirty="0">
                <a:solidFill>
                  <a:schemeClr val="tx1"/>
                </a:solidFill>
                <a:ea typeface="Verdana" panose="020B0604030504040204" pitchFamily="34" charset="0"/>
              </a:rPr>
              <a:t>графика, объема и форм текущего контроля </a:t>
            </a: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реализуемых педагогами занятий, консультаций, проверки работ обучающихся. 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3. Организация ведения </a:t>
            </a:r>
            <a:r>
              <a:rPr lang="ru-RU" sz="1600" b="1" dirty="0">
                <a:solidFill>
                  <a:schemeClr val="tx1"/>
                </a:solidFill>
                <a:ea typeface="Verdana" panose="020B0604030504040204" pitchFamily="34" charset="0"/>
              </a:rPr>
              <a:t>ежедневного уче</a:t>
            </a: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та результатов детей: выбор адекватных (понятных) форм и вариантов «выражения отношения педагогов» к выполненной работе, регулярность выставления отметок.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4. Доведение всей  необходимой информации о реализации образовательных программ или их частей в дистанционном формате до детей и родителей </a:t>
            </a:r>
            <a:r>
              <a:rPr lang="ru-RU" sz="1600" b="1" dirty="0">
                <a:solidFill>
                  <a:schemeClr val="tx1"/>
                </a:solidFill>
                <a:ea typeface="Verdana" panose="020B0604030504040204" pitchFamily="34" charset="0"/>
              </a:rPr>
              <a:t>через сайты и АИС «Электронная школа ТО» </a:t>
            </a: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(включая расписание занятий, график контроля, консультаций и др.).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5. </a:t>
            </a:r>
            <a:r>
              <a:rPr lang="ru-RU" sz="1600" b="1" dirty="0">
                <a:solidFill>
                  <a:schemeClr val="tx1"/>
                </a:solidFill>
                <a:ea typeface="Verdana" panose="020B0604030504040204" pitchFamily="34" charset="0"/>
              </a:rPr>
              <a:t>Утверждение</a:t>
            </a:r>
            <a:r>
              <a:rPr lang="ru-RU" sz="1600" dirty="0">
                <a:solidFill>
                  <a:schemeClr val="tx1"/>
                </a:solidFill>
                <a:ea typeface="Verdana" panose="020B0604030504040204" pitchFamily="34" charset="0"/>
              </a:rPr>
              <a:t> локального акта (приказ, положение, порядок) об организации дистанционного обучения, оказания учебно-методической помощи обучающимся, проведения контроля учебных дисциплин в период режима повышенной готовности.</a:t>
            </a: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712773" y="6491600"/>
            <a:ext cx="359413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v"/>
              <a:defRPr sz="2800" b="1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71869A-3EAC-4FE1-ADC7-6EDE24F09D2E}" type="slidenum">
              <a:rPr lang="ru-RU" altLang="ru-RU" sz="1400" b="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 b="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332656"/>
            <a:ext cx="7275785" cy="37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2pPr>
            <a:lvl3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3pPr>
            <a:lvl4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4pPr>
            <a:lvl5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5pPr>
            <a:lvl6pPr marL="382834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6pPr>
            <a:lvl7pPr marL="765667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7pPr>
            <a:lvl8pPr marL="1148501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8pPr>
            <a:lvl9pPr marL="1531334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Порядок организационных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313220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467544" y="260648"/>
            <a:ext cx="860742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2pPr>
            <a:lvl3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3pPr>
            <a:lvl4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4pPr>
            <a:lvl5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5pPr>
            <a:lvl6pPr marL="382834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6pPr>
            <a:lvl7pPr marL="765667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7pPr>
            <a:lvl8pPr marL="1148501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8pPr>
            <a:lvl9pPr marL="1531334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ru-RU" altLang="ru-RU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Рекомендуемый распорядок дня </a:t>
            </a:r>
          </a:p>
          <a:p>
            <a:pPr eaLnBrk="1" hangingPunct="1"/>
            <a:r>
              <a:rPr lang="ru-RU" altLang="ru-RU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дистанционном обучении</a:t>
            </a:r>
            <a:endParaRPr lang="ru-RU" alt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object 49"/>
          <p:cNvSpPr txBox="1"/>
          <p:nvPr/>
        </p:nvSpPr>
        <p:spPr>
          <a:xfrm>
            <a:off x="633973" y="1081795"/>
            <a:ext cx="8390461" cy="36004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GB"/>
            </a:defPPr>
            <a:lvl1pPr>
              <a:defRPr sz="1600" b="1">
                <a:solidFill>
                  <a:srgbClr val="006699"/>
                </a:solidFill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ru-RU" sz="18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</a:rPr>
              <a:t>1) Направление детям плана действий на текущий день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6865" y="1556792"/>
            <a:ext cx="8225614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  <a:ea typeface="Verdana" panose="020B0604030504040204" pitchFamily="34" charset="0"/>
              </a:rPr>
              <a:t>до 7.45 часов (1 смена), до 13.00 часов (2 смена) </a:t>
            </a:r>
            <a:r>
              <a:rPr lang="ru-RU" sz="1500" b="1" dirty="0">
                <a:solidFill>
                  <a:schemeClr val="tx1"/>
                </a:solidFill>
                <a:ea typeface="Verdana" panose="020B0604030504040204" pitchFamily="34" charset="0"/>
              </a:rPr>
              <a:t>согласно расписанию </a:t>
            </a:r>
            <a:r>
              <a:rPr lang="ru-RU" sz="1500" b="1" i="1" dirty="0">
                <a:solidFill>
                  <a:schemeClr val="tx1"/>
                </a:solidFill>
                <a:ea typeface="Verdana" panose="020B0604030504040204" pitchFamily="34" charset="0"/>
              </a:rPr>
              <a:t>педагоги</a:t>
            </a: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 направляют детям задания (план действий) по предмету на текущий день.</a:t>
            </a:r>
          </a:p>
          <a:p>
            <a:pPr indent="342900" algn="just"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  <a:ea typeface="Verdana" panose="020B0604030504040204" pitchFamily="34" charset="0"/>
              </a:rPr>
              <a:t>Например:</a:t>
            </a:r>
            <a:endParaRPr lang="ru-RU" sz="1400" dirty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  <a:ea typeface="Verdana" panose="020B0604030504040204" pitchFamily="34" charset="0"/>
              </a:rPr>
              <a:t>- просмотреть в сети Интернет (указать платформу) занятие ….</a:t>
            </a:r>
            <a:endParaRPr lang="ru-RU" sz="1400" dirty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  <a:ea typeface="Verdana" panose="020B0604030504040204" pitchFamily="34" charset="0"/>
              </a:rPr>
              <a:t>- прочесть в учебнике - ….</a:t>
            </a:r>
            <a:endParaRPr lang="ru-RU" sz="1400" dirty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  <a:ea typeface="Verdana" panose="020B0604030504040204" pitchFamily="34" charset="0"/>
              </a:rPr>
              <a:t>- решить, выполнить, сделать (указать где) …</a:t>
            </a:r>
            <a:endParaRPr lang="ru-RU" sz="1400" dirty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  <a:ea typeface="Verdana" panose="020B0604030504040204" pitchFamily="34" charset="0"/>
              </a:rPr>
              <a:t>- отправить на проверку в качестве домашнего задания …</a:t>
            </a:r>
            <a:endParaRPr lang="ru-RU" sz="1400" dirty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  <a:ea typeface="Verdana" panose="020B0604030504040204" pitchFamily="34" charset="0"/>
              </a:rPr>
              <a:t>- сделать перерыв и приступить к следующему предмету…</a:t>
            </a:r>
            <a:endParaRPr lang="ru-RU" sz="1400" dirty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pPr marL="285750" indent="-285750" algn="just"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  <a:ea typeface="Verdana" panose="020B0604030504040204" pitchFamily="34" charset="0"/>
              </a:rPr>
              <a:t>План действий ученика на один день должен быть жестко согласован между педагогами таким образом, чтобы:</a:t>
            </a:r>
          </a:p>
          <a:p>
            <a:pPr indent="342900" algn="just">
              <a:spcAft>
                <a:spcPts val="0"/>
              </a:spcAft>
            </a:pP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- непрерывное время за компьютером соответствовало возрастным особенностям;</a:t>
            </a:r>
          </a:p>
          <a:p>
            <a:pPr indent="342900" algn="just">
              <a:spcAft>
                <a:spcPts val="0"/>
              </a:spcAft>
            </a:pP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- между занятиями можно было сделать перерыв, переключиться, отдохнуть;</a:t>
            </a:r>
          </a:p>
          <a:p>
            <a:pPr indent="342900" algn="just">
              <a:spcAft>
                <a:spcPts val="0"/>
              </a:spcAft>
            </a:pP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- содержание работы по каждому предмету было разным по видам деятельности, стимулировало интерес ребенка к получению знаний;</a:t>
            </a:r>
          </a:p>
          <a:p>
            <a:pPr indent="342900" algn="just">
              <a:spcAft>
                <a:spcPts val="0"/>
              </a:spcAft>
            </a:pP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- объем самостоятельной работы должен быть посильным как для ребенка, так и для ежедневного индивидуального оценивания учителем, с выражением своего отношения к результатам труда каждого ученика и возможностью его мотивировать (не только 5-балльной отметкой).</a:t>
            </a:r>
            <a:endParaRPr lang="ru-RU" sz="1500" dirty="0">
              <a:solidFill>
                <a:schemeClr val="tx1"/>
              </a:solidFill>
              <a:effectLst/>
              <a:ea typeface="Verdana" panose="020B0604030504040204" pitchFamily="34" charset="0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>
          <a:xfrm>
            <a:off x="8712773" y="6491600"/>
            <a:ext cx="359413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v"/>
              <a:defRPr sz="2800" b="1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71869A-3EAC-4FE1-ADC7-6EDE24F09D2E}" type="slidenum">
              <a:rPr lang="ru-RU" altLang="ru-RU" sz="1400" b="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1071968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536574" y="1124744"/>
            <a:ext cx="860742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2pPr>
            <a:lvl3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3pPr>
            <a:lvl4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4pPr>
            <a:lvl5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5pPr>
            <a:lvl6pPr marL="382834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6pPr>
            <a:lvl7pPr marL="765667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7pPr>
            <a:lvl8pPr marL="1148501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8pPr>
            <a:lvl9pPr marL="1531334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ru-RU" altLang="ru-RU" sz="1800" b="1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Реализация занятий дистанционного обучения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6325" y="1460971"/>
            <a:ext cx="8081599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  <a:ea typeface="Verdana" panose="020B0604030504040204" pitchFamily="34" charset="0"/>
              </a:rPr>
              <a:t>с 08.00 до 11.15 (1 смена) </a:t>
            </a: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- дети выполняют полученный накануне план заданий (с краткими перерывами) и направляют итоги проделанной работы педагогам (по заданному формату, согласованному каналу)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  <a:ea typeface="Verdana" panose="020B0604030504040204" pitchFamily="34" charset="0"/>
              </a:rPr>
              <a:t>с 12.00 до 13.00 </a:t>
            </a: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- обед, отдых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  <a:ea typeface="Verdana" panose="020B0604030504040204" pitchFamily="34" charset="0"/>
              </a:rPr>
              <a:t>с 13.00 до 17.00 </a:t>
            </a: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- дети получают ответную реакцию, консультацию, резюме, отметку  педагога в офлайн-режиме; выходят на онлайн (устную) консультацию с педагогом (согласно расписанию или при возникновении необходимости, по инициативе любого из участников учебного процесса)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  <a:ea typeface="Verdana" panose="020B0604030504040204" pitchFamily="34" charset="0"/>
              </a:rPr>
              <a:t>с 13.15 до 15.40 (2 смена) </a:t>
            </a: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- дети выполняют полученный накануне план заданий (с краткими перерывами) и направляют итоги проделанной работы педагогам (по заданному формату, согласованному каналу)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  <a:ea typeface="Verdana" panose="020B0604030504040204" pitchFamily="34" charset="0"/>
              </a:rPr>
              <a:t>с 16.00 до 17.00 </a:t>
            </a: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- отдых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rgbClr val="0070C0"/>
                </a:solidFill>
                <a:ea typeface="Verdana" panose="020B0604030504040204" pitchFamily="34" charset="0"/>
              </a:rPr>
              <a:t>с 17.00 до 19.00 </a:t>
            </a:r>
            <a:r>
              <a:rPr lang="ru-RU" sz="1500" dirty="0">
                <a:solidFill>
                  <a:schemeClr val="tx1"/>
                </a:solidFill>
                <a:ea typeface="Verdana" panose="020B0604030504040204" pitchFamily="34" charset="0"/>
              </a:rPr>
              <a:t>- дети получают ответную реакцию, консультацию, резюме, отметку  педагога в офлайн-режиме; выходят на онлайн (устную) консультацию с педагогом (согласно расписанию или при возникновении необходимости, по инициативе любого из участников учебного процесса)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712773" y="6491600"/>
            <a:ext cx="359413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v"/>
              <a:defRPr sz="2800" b="1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 kern="1200">
                <a:solidFill>
                  <a:schemeClr val="tx1"/>
                </a:solidFill>
                <a:latin typeface="Arial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71869A-3EAC-4FE1-ADC7-6EDE24F09D2E}" type="slidenum">
              <a:rPr lang="ru-RU" altLang="ru-RU" sz="1400" b="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z="1400" b="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36575" y="332656"/>
            <a:ext cx="860742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2pPr>
            <a:lvl3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3pPr>
            <a:lvl4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4pPr>
            <a:lvl5pPr algn="l" defTabSz="84261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9">
                <a:solidFill>
                  <a:schemeClr val="tx1"/>
                </a:solidFill>
                <a:latin typeface="Arial" pitchFamily="34" charset="0"/>
                <a:ea typeface="DejaVu Sans" pitchFamily="34" charset="0"/>
                <a:cs typeface="DejaVu Sans" pitchFamily="34" charset="0"/>
              </a:defRPr>
            </a:lvl5pPr>
            <a:lvl6pPr marL="382834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6pPr>
            <a:lvl7pPr marL="765667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7pPr>
            <a:lvl8pPr marL="1148501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8pPr>
            <a:lvl9pPr marL="1531334" algn="l" defTabSz="84276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19">
                <a:solidFill>
                  <a:schemeClr val="tx1"/>
                </a:solidFill>
                <a:latin typeface="Arial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ru-RU" altLang="ru-RU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Рекомендуемый распорядок дня </a:t>
            </a:r>
          </a:p>
          <a:p>
            <a:pPr eaLnBrk="1" hangingPunct="1"/>
            <a:r>
              <a:rPr lang="ru-RU" altLang="ru-RU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дистанционном обучении</a:t>
            </a:r>
            <a:endParaRPr lang="ru-RU" alt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0313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17372</TotalTime>
  <Words>757</Words>
  <Application>Microsoft Office PowerPoint</Application>
  <PresentationFormat>Экран (4:3)</PresentationFormat>
  <Paragraphs>53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Microsoft YaHei</vt:lpstr>
      <vt:lpstr>Arial</vt:lpstr>
      <vt:lpstr>DejaVu Sans</vt:lpstr>
      <vt:lpstr>Segoe UI</vt:lpstr>
      <vt:lpstr>Times New Roman</vt:lpstr>
      <vt:lpstr>Verdana</vt:lpstr>
      <vt:lpstr>Wingdings</vt:lpstr>
      <vt:lpstr>2_Office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современной семьи</dc:title>
  <dc:creator>Vladimir</dc:creator>
  <cp:lastModifiedBy>Администрация</cp:lastModifiedBy>
  <cp:revision>1468</cp:revision>
  <cp:lastPrinted>2017-12-27T03:37:34Z</cp:lastPrinted>
  <dcterms:created xsi:type="dcterms:W3CDTF">2007-02-19T18:58:48Z</dcterms:created>
  <dcterms:modified xsi:type="dcterms:W3CDTF">2024-02-02T06:08:43Z</dcterms:modified>
</cp:coreProperties>
</file>